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5"/>
  </p:notesMasterIdLst>
  <p:sldIdLst>
    <p:sldId id="257" r:id="rId2"/>
    <p:sldId id="394" r:id="rId3"/>
    <p:sldId id="434" r:id="rId4"/>
    <p:sldId id="349" r:id="rId5"/>
    <p:sldId id="282" r:id="rId6"/>
    <p:sldId id="350" r:id="rId7"/>
    <p:sldId id="331" r:id="rId8"/>
    <p:sldId id="427" r:id="rId9"/>
    <p:sldId id="260" r:id="rId10"/>
    <p:sldId id="333" r:id="rId11"/>
    <p:sldId id="271" r:id="rId12"/>
    <p:sldId id="273" r:id="rId13"/>
    <p:sldId id="435" r:id="rId14"/>
    <p:sldId id="401" r:id="rId15"/>
    <p:sldId id="426" r:id="rId16"/>
    <p:sldId id="274" r:id="rId17"/>
    <p:sldId id="415" r:id="rId18"/>
    <p:sldId id="334" r:id="rId19"/>
    <p:sldId id="275" r:id="rId20"/>
    <p:sldId id="315" r:id="rId21"/>
    <p:sldId id="316" r:id="rId22"/>
    <p:sldId id="278" r:id="rId23"/>
    <p:sldId id="429" r:id="rId24"/>
    <p:sldId id="418" r:id="rId25"/>
    <p:sldId id="256" r:id="rId26"/>
    <p:sldId id="419" r:id="rId27"/>
    <p:sldId id="258" r:id="rId28"/>
    <p:sldId id="259" r:id="rId29"/>
    <p:sldId id="425" r:id="rId30"/>
    <p:sldId id="428" r:id="rId31"/>
    <p:sldId id="436" r:id="rId32"/>
    <p:sldId id="430" r:id="rId33"/>
    <p:sldId id="431" r:id="rId34"/>
    <p:sldId id="432" r:id="rId35"/>
    <p:sldId id="396" r:id="rId36"/>
    <p:sldId id="279" r:id="rId37"/>
    <p:sldId id="413" r:id="rId38"/>
    <p:sldId id="402" r:id="rId39"/>
    <p:sldId id="420" r:id="rId40"/>
    <p:sldId id="399" r:id="rId41"/>
    <p:sldId id="284" r:id="rId42"/>
    <p:sldId id="285" r:id="rId43"/>
    <p:sldId id="407"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364" r:id="rId65"/>
    <p:sldId id="365" r:id="rId66"/>
    <p:sldId id="366" r:id="rId67"/>
    <p:sldId id="367" r:id="rId68"/>
    <p:sldId id="369" r:id="rId69"/>
    <p:sldId id="368" r:id="rId70"/>
    <p:sldId id="370" r:id="rId71"/>
    <p:sldId id="371" r:id="rId72"/>
    <p:sldId id="386" r:id="rId73"/>
    <p:sldId id="423" r:id="rId74"/>
    <p:sldId id="372" r:id="rId75"/>
    <p:sldId id="382" r:id="rId76"/>
    <p:sldId id="381" r:id="rId77"/>
    <p:sldId id="374" r:id="rId78"/>
    <p:sldId id="375" r:id="rId79"/>
    <p:sldId id="376" r:id="rId80"/>
    <p:sldId id="404" r:id="rId81"/>
    <p:sldId id="379" r:id="rId82"/>
    <p:sldId id="377" r:id="rId83"/>
    <p:sldId id="378" r:id="rId84"/>
    <p:sldId id="380" r:id="rId85"/>
    <p:sldId id="387" r:id="rId86"/>
    <p:sldId id="392" r:id="rId87"/>
    <p:sldId id="385" r:id="rId88"/>
    <p:sldId id="416" r:id="rId89"/>
    <p:sldId id="393" r:id="rId90"/>
    <p:sldId id="384" r:id="rId91"/>
    <p:sldId id="288" r:id="rId92"/>
    <p:sldId id="433" r:id="rId93"/>
    <p:sldId id="424" r:id="rId94"/>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394"/>
          </p14:sldIdLst>
        </p14:section>
        <p14:section name="Definition of Search Problems" id="{4DE1763D-AC99-4C02-8361-9475418EE30D}">
          <p14:sldIdLst>
            <p14:sldId id="434"/>
            <p14:sldId id="349"/>
            <p14:sldId id="282"/>
            <p14:sldId id="350"/>
            <p14:sldId id="331"/>
            <p14:sldId id="427"/>
            <p14:sldId id="260"/>
            <p14:sldId id="333"/>
            <p14:sldId id="271"/>
            <p14:sldId id="273"/>
          </p14:sldIdLst>
        </p14:section>
        <p14:section name="Tree Search" id="{412A62B4-1FE7-4079-ACC5-C0C901B35D7C}">
          <p14:sldIdLst>
            <p14:sldId id="435"/>
            <p14:sldId id="401"/>
            <p14:sldId id="426"/>
            <p14:sldId id="274"/>
            <p14:sldId id="415"/>
            <p14:sldId id="334"/>
            <p14:sldId id="275"/>
            <p14:sldId id="315"/>
            <p14:sldId id="316"/>
            <p14:sldId id="278"/>
            <p14:sldId id="429"/>
          </p14:sldIdLst>
        </p14:section>
        <p14:section name="State Space" id="{060036DA-9511-4E45-9F7A-76D3D68890B2}">
          <p14:sldIdLst>
            <p14:sldId id="418"/>
            <p14:sldId id="256"/>
            <p14:sldId id="419"/>
            <p14:sldId id="258"/>
            <p14:sldId id="259"/>
            <p14:sldId id="425"/>
            <p14:sldId id="428"/>
            <p14:sldId id="436"/>
            <p14:sldId id="430"/>
            <p14:sldId id="431"/>
            <p14:sldId id="432"/>
          </p14:sldIdLst>
        </p14:section>
        <p14:section name="Uninformed Search" id="{414669F5-57E2-441C-ACC3-212322309E85}">
          <p14:sldIdLst>
            <p14:sldId id="396"/>
            <p14:sldId id="279"/>
            <p14:sldId id="413"/>
            <p14:sldId id="402"/>
            <p14:sldId id="420"/>
            <p14:sldId id="399"/>
            <p14:sldId id="284"/>
            <p14:sldId id="285"/>
            <p14:sldId id="407"/>
            <p14:sldId id="414"/>
            <p14:sldId id="405"/>
            <p14:sldId id="398"/>
            <p14:sldId id="298"/>
            <p14:sldId id="300"/>
            <p14:sldId id="301"/>
            <p14:sldId id="406"/>
            <p14:sldId id="306"/>
          </p14:sldIdLst>
        </p14:section>
        <p14:section name="Informed Search" id="{E25CABB0-588C-4F8C-8F53-C2939B47CCE5}">
          <p14:sldIdLst>
            <p14:sldId id="395"/>
            <p14:sldId id="353"/>
            <p14:sldId id="354"/>
            <p14:sldId id="355"/>
            <p14:sldId id="390"/>
            <p14:sldId id="358"/>
            <p14:sldId id="391"/>
            <p14:sldId id="360"/>
            <p14:sldId id="362"/>
            <p14:sldId id="417"/>
            <p14:sldId id="422"/>
            <p14:sldId id="363"/>
            <p14:sldId id="364"/>
            <p14:sldId id="365"/>
            <p14:sldId id="366"/>
            <p14:sldId id="367"/>
            <p14:sldId id="369"/>
            <p14:sldId id="368"/>
            <p14:sldId id="370"/>
            <p14:sldId id="371"/>
            <p14:sldId id="386"/>
            <p14:sldId id="423"/>
            <p14:sldId id="372"/>
            <p14:sldId id="382"/>
            <p14:sldId id="381"/>
            <p14:sldId id="374"/>
          </p14:sldIdLst>
        </p14:section>
        <p14:section name="Designing Heuristics" id="{1EC0CE7D-150E-44BA-BD6D-B192C6B78443}">
          <p14:sldIdLst>
            <p14:sldId id="375"/>
            <p14:sldId id="376"/>
            <p14:sldId id="404"/>
            <p14:sldId id="379"/>
            <p14:sldId id="377"/>
            <p14:sldId id="378"/>
            <p14:sldId id="380"/>
            <p14:sldId id="387"/>
            <p14:sldId id="392"/>
            <p14:sldId id="385"/>
          </p14:sldIdLst>
        </p14:section>
        <p14:section name="Comparison of Tree Search Methods" id="{B419AB6B-658F-48B9-9342-4C02D6BA1150}">
          <p14:sldIdLst>
            <p14:sldId id="416"/>
            <p14:sldId id="393"/>
            <p14:sldId id="384"/>
          </p14:sldIdLst>
        </p14:section>
        <p14:section name="Planning Agents" id="{124053E7-0EC2-4EA0-B9B2-F63687EC51B5}">
          <p14:sldIdLst>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80" autoAdjust="0"/>
    <p:restoredTop sz="86391" autoAdjust="0"/>
  </p:normalViewPr>
  <p:slideViewPr>
    <p:cSldViewPr>
      <p:cViewPr>
        <p:scale>
          <a:sx n="110" d="100"/>
          <a:sy n="110" d="100"/>
        </p:scale>
        <p:origin x="1302" y="-1068"/>
      </p:cViewPr>
      <p:guideLst>
        <p:guide orient="horz" pos="2160"/>
        <p:guide pos="2880"/>
      </p:guideLst>
    </p:cSldViewPr>
  </p:slideViewPr>
  <p:outlineViewPr>
    <p:cViewPr>
      <p:scale>
        <a:sx n="33" d="100"/>
        <a:sy n="33" d="100"/>
      </p:scale>
      <p:origin x="0" y="-6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22</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37</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79</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80</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85</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86</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87</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90</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2/10/2025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2/10/2025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2/10/2025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6.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4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50.png"/><Relationship Id="rId4" Type="http://schemas.openxmlformats.org/officeDocument/2006/relationships/hyperlink" Target="https://itnext.io/permutations-combinations-algorithms-cheat-sheet-68c14879aba5"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25.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60.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8.png"/><Relationship Id="rId7" Type="http://schemas.openxmlformats.org/officeDocument/2006/relationships/image" Target="../media/image3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png"/><Relationship Id="rId5" Type="http://schemas.openxmlformats.org/officeDocument/2006/relationships/image" Target="../media/image30.png"/><Relationship Id="rId10" Type="http://schemas.openxmlformats.org/officeDocument/2006/relationships/image" Target="../media/image40.png"/><Relationship Id="rId4" Type="http://schemas.openxmlformats.org/officeDocument/2006/relationships/image" Target="../media/image29.png"/><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37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1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diagramLayout" Target="../diagrams/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72.png"/></Relationships>
</file>

<file path=ppt/slides/_rels/slide65.xml.rels><?xml version="1.0" encoding="UTF-8" standalone="yes"?>
<Relationships xmlns="http://schemas.openxmlformats.org/package/2006/relationships"><Relationship Id="rId3" Type="http://schemas.openxmlformats.org/officeDocument/2006/relationships/image" Target="../media/image571.png"/><Relationship Id="rId7"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0.png"/><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pn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A*_search_algorithm"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5.png"/><Relationship Id="rId1" Type="http://schemas.openxmlformats.org/officeDocument/2006/relationships/slideLayout" Target="../slideLayouts/slideLayout6.xml"/><Relationship Id="rId4" Type="http://schemas.openxmlformats.org/officeDocument/2006/relationships/image" Target="../media/image671.png"/></Relationships>
</file>

<file path=ppt/slides/_rels/slide7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9.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0.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630.png"/><Relationship Id="rId7" Type="http://schemas.openxmlformats.org/officeDocument/2006/relationships/image" Target="../media/image880.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98.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91.png"/><Relationship Id="rId9" Type="http://schemas.openxmlformats.org/officeDocument/2006/relationships/image" Target="../media/image96.png"/></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2" name="Group 1">
            <a:extLst>
              <a:ext uri="{FF2B5EF4-FFF2-40B4-BE49-F238E27FC236}">
                <a16:creationId xmlns:a16="http://schemas.microsoft.com/office/drawing/2014/main" id="{5B1CD7E1-9BDB-BDBA-C151-99C33CDD9174}"/>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3" name="Rectangle 2">
              <a:extLst>
                <a:ext uri="{FF2B5EF4-FFF2-40B4-BE49-F238E27FC236}">
                  <a16:creationId xmlns:a16="http://schemas.microsoft.com/office/drawing/2014/main" id="{DE25CD6E-5257-09AB-E10F-692A93931275}"/>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qr code with black dots&#10;&#10;Description automatically generated">
              <a:extLst>
                <a:ext uri="{FF2B5EF4-FFF2-40B4-BE49-F238E27FC236}">
                  <a16:creationId xmlns:a16="http://schemas.microsoft.com/office/drawing/2014/main" id="{924A2323-215C-16F8-BC68-3FB8620997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ectangle 4">
              <a:extLst>
                <a:ext uri="{FF2B5EF4-FFF2-40B4-BE49-F238E27FC236}">
                  <a16:creationId xmlns:a16="http://schemas.microsoft.com/office/drawing/2014/main" id="{06D73C2B-BBFF-C13E-6C3B-D5F6BC037843}"/>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10F7E-630B-56DD-5C01-434F5C4E93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F7B91B-98C5-B16B-11CC-5DC3353BDAC5}"/>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723C3D1B-B3E3-8AAF-4B6D-1BBF9AB3FA9A}"/>
              </a:ext>
            </a:extLst>
          </p:cNvPr>
          <p:cNvGraphicFramePr>
            <a:graphicFrameLocks noGrp="1"/>
          </p:cNvGraphicFramePr>
          <p:nvPr>
            <p:ph idx="1"/>
            <p:extLst>
              <p:ext uri="{D42A27DB-BD31-4B8C-83A1-F6EECF244321}">
                <p14:modId xmlns:p14="http://schemas.microsoft.com/office/powerpoint/2010/main" val="2873656109"/>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49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Not a Tree!</a:t>
            </a:r>
            <a:br>
              <a:rPr lang="en-US" dirty="0"/>
            </a:br>
            <a:r>
              <a:rPr lang="en-US" dirty="0"/>
              <a:t>It can have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or</a:t>
            </a:r>
            <a:r>
              <a:rPr lang="en-US" b="1" dirty="0">
                <a:solidFill>
                  <a:srgbClr val="FF0000"/>
                </a:solidFill>
              </a:rPr>
              <a:t> multiple paths to the same state.</a:t>
            </a:r>
            <a:r>
              <a:rPr lang="en-US" dirty="0"/>
              <a:t> These are called redundant paths. Cycles in the search space must be broken to prevent infinite loops.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1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3810000"/>
          </a:xfrm>
        </p:spPr>
        <p:style>
          <a:lnRef idx="2">
            <a:schemeClr val="accent2"/>
          </a:lnRef>
          <a:fillRef idx="1">
            <a:schemeClr val="lt1"/>
          </a:fillRef>
          <a:effectRef idx="0">
            <a:schemeClr val="accent2"/>
          </a:effectRef>
          <a:fontRef idx="minor">
            <a:schemeClr val="dk1"/>
          </a:fontRef>
        </p:style>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320970287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Time and Space Complexity</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628650" y="1825624"/>
                <a:ext cx="7886700" cy="4498975"/>
              </a:xfrm>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marL="0" indent="0">
                  <a:lnSpc>
                    <a:spcPct val="90000"/>
                  </a:lnSpc>
                  <a:buNone/>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endParaRPr lang="en-US" sz="2400" dirty="0"/>
              </a:p>
              <a:p>
                <a:pPr marL="0" indent="0">
                  <a:lnSpc>
                    <a:spcPct val="90000"/>
                  </a:lnSpc>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br>
                  <a:rPr lang="en-US" sz="3000" dirty="0"/>
                </a:br>
                <a:endParaRPr lang="en-US" sz="2400" dirty="0"/>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1005" t="-1897" r="-309"/>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Estimating the 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is: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015663"/>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166270" y="3674125"/>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3674125"/>
                <a:ext cx="1156535" cy="207749"/>
              </a:xfrm>
              <a:prstGeom prst="rect">
                <a:avLst/>
              </a:prstGeom>
              <a:blipFill>
                <a:blip r:embed="rId5"/>
                <a:stretch>
                  <a:fillRect l="-3158" r="-3158"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 name="Title 10">
            <a:extLst>
              <a:ext uri="{FF2B5EF4-FFF2-40B4-BE49-F238E27FC236}">
                <a16:creationId xmlns:a16="http://schemas.microsoft.com/office/drawing/2014/main" id="{15FC7854-686E-E321-C83E-5FE194A7652C}"/>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Permutations</a:t>
            </a:r>
          </a:p>
        </p:txBody>
      </p:sp>
    </p:spTree>
    <p:extLst>
      <p:ext uri="{BB962C8B-B14F-4D97-AF65-F5344CB8AC3E}">
        <p14:creationId xmlns:p14="http://schemas.microsoft.com/office/powerpoint/2010/main" val="27453934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
        <p:nvSpPr>
          <p:cNvPr id="8" name="Title 7">
            <a:extLst>
              <a:ext uri="{FF2B5EF4-FFF2-40B4-BE49-F238E27FC236}">
                <a16:creationId xmlns:a16="http://schemas.microsoft.com/office/drawing/2014/main" id="{8F578A23-5E6F-460D-25E4-1BFFD63A61C1}"/>
              </a:ext>
            </a:extLst>
          </p:cNvPr>
          <p:cNvSpPr>
            <a:spLocks noGrp="1"/>
          </p:cNvSpPr>
          <p:nvPr>
            <p:ph type="title" idx="4294967295"/>
          </p:nvPr>
        </p:nvSpPr>
        <p:spPr>
          <a:xfrm>
            <a:off x="628650" y="-1325563"/>
            <a:ext cx="7886700" cy="1325563"/>
          </a:xfrm>
        </p:spPr>
        <p:txBody>
          <a:bodyPr vert="horz" lIns="91440" tIns="45720" rIns="91440" bIns="45720" rtlCol="0" anchor="b">
            <a:normAutofit/>
          </a:bodyPr>
          <a:lstStyle/>
          <a:p>
            <a:r>
              <a:rPr lang="en-US" dirty="0"/>
              <a:t>Combinations</a:t>
            </a:r>
          </a:p>
        </p:txBody>
      </p:sp>
    </p:spTree>
    <p:extLst>
      <p:ext uri="{BB962C8B-B14F-4D97-AF65-F5344CB8AC3E}">
        <p14:creationId xmlns:p14="http://schemas.microsoft.com/office/powerpoint/2010/main" val="3989000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3532856260"/>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State Space Size Indirectly</a:t>
            </a: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p:txBody>
              <a:bodyPr>
                <a:normAutofit fontScale="92500" lnSpcReduction="20000"/>
              </a:bodyPr>
              <a:lstStyle/>
              <a:p>
                <a:pPr>
                  <a:lnSpc>
                    <a:spcPct val="90000"/>
                  </a:lnSpc>
                </a:pPr>
                <a:r>
                  <a:rPr lang="en-US" sz="2400" dirty="0"/>
                  <a:t>It is often hard to estimate the state space size directly.</a:t>
                </a:r>
              </a:p>
              <a:p>
                <a:pPr>
                  <a:lnSpc>
                    <a:spcPct val="90000"/>
                  </a:lnSpc>
                </a:pPr>
                <a:r>
                  <a:rPr lang="en-US" sz="2400" dirty="0"/>
                  <a:t>We can define the state space implicitly looking at the search problem description: initial state, actions and the transition function</a:t>
                </a:r>
              </a:p>
              <a:p>
                <a:pPr marL="0" indent="0">
                  <a:lnSpc>
                    <a:spcPct val="90000"/>
                  </a:lnSpc>
                  <a:buNone/>
                </a:pPr>
                <a:endParaRPr lang="en-US" sz="2400" dirty="0"/>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 (i.e.,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a:t>
                </a:r>
              </a:p>
              <a:p>
                <a:pPr lvl="1">
                  <a:lnSpc>
                    <a:spcPct val="90000"/>
                  </a:lnSpc>
                </a:pPr>
                <a:endParaRPr lang="en-US" sz="2000" dirty="0"/>
              </a:p>
              <a:p>
                <a:r>
                  <a:rPr lang="en-US" sz="2000" dirty="0"/>
                  <a:t>The state space size is then</a:t>
                </a:r>
                <a:br>
                  <a:rPr lang="en-US" sz="2000" dirty="0"/>
                </a:br>
                <a:br>
                  <a:rPr lang="en-US" sz="2000" dirty="0"/>
                </a:br>
                <a14:m>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oMath>
                </a14:m>
                <a:endParaRPr lang="en-US" sz="2000" dirty="0"/>
              </a:p>
              <a:p>
                <a:pPr marL="0" indent="0">
                  <a:buNone/>
                </a:pPr>
                <a:endParaRPr lang="en-US" dirty="0"/>
              </a:p>
              <a:p>
                <a:r>
                  <a:rPr lang="en-US" dirty="0"/>
                  <a:t>This approach is popular for search algorithms.</a:t>
                </a:r>
              </a:p>
            </p:txBody>
          </p:sp>
        </mc:Choice>
        <mc:Fallback xmlns="">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blipFill>
                <a:blip r:embed="rId2"/>
                <a:stretch>
                  <a:fillRect l="-850" t="-280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10A32-796C-7D4F-5C9F-B489A8E34EE0}"/>
              </a:ext>
            </a:extLst>
          </p:cNvPr>
          <p:cNvSpPr>
            <a:spLocks noGrp="1"/>
          </p:cNvSpPr>
          <p:nvPr>
            <p:ph type="sldNum" sz="quarter" idx="4294967295"/>
          </p:nvPr>
        </p:nvSpPr>
        <p:spPr>
          <a:xfrm>
            <a:off x="7086600" y="6356350"/>
            <a:ext cx="2057400" cy="365125"/>
          </a:xfrm>
        </p:spPr>
        <p:txBody>
          <a:bodyPr/>
          <a:lstStyle/>
          <a:p>
            <a:fld id="{768102A7-0C28-44F0-898D-773E064A07DF}" type="slidenum">
              <a:rPr lang="en-US" smtClean="0"/>
              <a:pPr/>
              <a:t>31</a:t>
            </a:fld>
            <a:endParaRPr lang="en-US"/>
          </a:p>
        </p:txBody>
      </p:sp>
    </p:spTree>
    <p:extLst>
      <p:ext uri="{BB962C8B-B14F-4D97-AF65-F5344CB8AC3E}">
        <p14:creationId xmlns:p14="http://schemas.microsoft.com/office/powerpoint/2010/main" val="1271734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blipFill>
                <a:blip r:embed="rId2"/>
                <a:stretch>
                  <a:fillRect l="-1881" t="-3081" r="-3292"/>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 It just has the labels of the atomic states and the transition function.</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(redundant path checking).</a:t>
            </a:r>
          </a:p>
          <a:p>
            <a:pPr marL="285750" indent="-285750">
              <a:buFont typeface="Arial" panose="020B0604020202020204" pitchFamily="34" charset="0"/>
              <a:buChar char="•"/>
            </a:pPr>
            <a:r>
              <a:rPr lang="en-US" dirty="0"/>
              <a:t>Builds a</a:t>
            </a:r>
            <a:r>
              <a:rPr lang="en-US" b="1" dirty="0"/>
              <a:t> tree </a:t>
            </a:r>
            <a:r>
              <a:rPr lang="en-US" dirty="0"/>
              <a:t>with links between parent and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38</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a:bodyPr>
          <a:lstStyle/>
          <a:p>
            <a:r>
              <a:rPr lang="en-US" dirty="0"/>
              <a:t>AI tree search creates the search tree while searching.</a:t>
            </a:r>
          </a:p>
          <a:p>
            <a:r>
              <a:rPr lang="en-US" dirty="0"/>
              <a:t>The EXPAND function tries all available actions in the current node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Arial" pitchFamily="34" charset="0"/>
                  </a:rPr>
                  <a:t>is greater than some small positive constant </a:t>
                </a:r>
                <a:r>
                  <a:rPr lang="el-GR" sz="1400" i="1" dirty="0">
                    <a:cs typeface="Arial" pitchFamily="34" charset="0"/>
                  </a:rPr>
                  <a:t>ε</a:t>
                </a:r>
                <a:r>
                  <a:rPr lang="en-US" sz="1400" i="1" dirty="0">
                    <a:cs typeface="Arial"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Number of nodes with path cost</a:t>
                </a:r>
                <a:r>
                  <a:rPr lang="en-US" sz="1400" i="1" dirty="0"/>
                  <a:t> </a:t>
                </a:r>
                <a:r>
                  <a:rPr lang="en-US" sz="1400" dirty="0">
                    <a:cs typeface="Arial" pitchFamily="34" charset="0"/>
                  </a:rPr>
                  <a:t>≤</a:t>
                </a:r>
                <a:r>
                  <a:rPr lang="en-US" sz="1400" dirty="0"/>
                  <a:t> cost of optimal solution (</a:t>
                </a:r>
                <a:r>
                  <a:rPr lang="en-US" sz="1400" i="1" dirty="0"/>
                  <a:t>C</a:t>
                </a:r>
                <a:r>
                  <a:rPr lang="en-US" sz="1400" dirty="0"/>
                  <a:t>*) is </a:t>
                </a: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r>
                  <a:rPr lang="en-US" sz="1400" dirty="0"/>
                  <a:t>This can be greater than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 </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Arial"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a:t>
                </a:r>
                <a:r>
                  <a:rPr lang="en-US" dirty="0"/>
                  <a:t>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791200" y="4173487"/>
            <a:ext cx="3200400" cy="1693913"/>
          </a:xfrm>
          <a:prstGeom prst="wedgeRoundRectCallout">
            <a:avLst>
              <a:gd name="adj1" fmla="val -132358"/>
              <a:gd name="adj2" fmla="val 192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If we only keep the current path  from the root to the current node in memory, then we can only check against that path to prevent cycles, but we cannot prevent other redundant paths. We also need to make sure the frontier does not contain the same state more then once!</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928" t="-14407" b="-11864"/>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solidFill>
                      <a:srgbClr val="FF0000"/>
                    </a:solidFill>
                  </a:rPr>
                  <a:t>which is very good but only achieved if </a:t>
                </a:r>
                <a:r>
                  <a:rPr lang="en-US" sz="2400" b="1" dirty="0">
                    <a:solidFill>
                      <a:srgbClr val="FF0000"/>
                    </a:solidFill>
                  </a:rPr>
                  <a:t>no reached data structure and memory management </a:t>
                </a:r>
                <a:r>
                  <a:rPr lang="en-US" sz="2400" dirty="0">
                    <a:solidFill>
                      <a:srgbClr val="FF0000"/>
                    </a:solidFill>
                  </a:rPr>
                  <a:t>(forget old branches) is used! 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800100" lvl="1" indent="-457200">
              <a:buFont typeface="+mj-lt"/>
              <a:buAutoNum type="alphaLcParenR"/>
            </a:pPr>
            <a:r>
              <a:rPr lang="en-US" b="1" dirty="0"/>
              <a:t>get DFS’s good memory footprint, </a:t>
            </a:r>
          </a:p>
          <a:p>
            <a:pPr marL="800100" lvl="1" indent="-457200">
              <a:buFont typeface="+mj-lt"/>
              <a:buAutoNum type="alphaLcParenR"/>
            </a:pPr>
            <a:r>
              <a:rPr lang="en-US" b="1" dirty="0"/>
              <a:t>avoid infinite cycles, and</a:t>
            </a:r>
          </a:p>
          <a:p>
            <a:pPr marL="800100" lvl="1"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Times New Roman" panose="02020603050405020304" pitchFamily="18" charset="0"/>
                <a:cs typeface="Times New Roman" panose="02020603050405020304" pitchFamily="18"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=0</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
        <p:nvSpPr>
          <p:cNvPr id="3" name="Rectangle 2">
            <a:extLst>
              <a:ext uri="{FF2B5EF4-FFF2-40B4-BE49-F238E27FC236}">
                <a16:creationId xmlns:a16="http://schemas.microsoft.com/office/drawing/2014/main" id="{88985F07-5240-2C37-28AF-CCCADCC978E5}"/>
              </a:ext>
            </a:extLst>
          </p:cNvPr>
          <p:cNvSpPr/>
          <p:nvPr/>
        </p:nvSpPr>
        <p:spPr>
          <a:xfrm>
            <a:off x="2133600" y="3451013"/>
            <a:ext cx="1676400" cy="20658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t>better space complexity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219199"/>
            <a:ext cx="4648200" cy="3429001"/>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non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always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a:t>
                </a:r>
                <a:br>
                  <a:rPr lang="en-US" dirty="0"/>
                </a:br>
                <a:r>
                  <a:rPr lang="en-US" dirty="0"/>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2614" r="-702" b="-9150"/>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73</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solidFill>
                      <a:srgbClr val="FF0000"/>
                    </a:solidFill>
                  </a:rPr>
                  <a:t>Path cost to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 heuristic from </a:t>
                </a:r>
                <a14:m>
                  <m:oMath xmlns:m="http://schemas.openxmlformats.org/officeDocument/2006/math">
                    <m:r>
                      <a:rPr lang="en-US" i="1" dirty="0" smtClean="0">
                        <a:solidFill>
                          <a:srgbClr val="FF0000"/>
                        </a:solidFill>
                        <a:latin typeface="Cambria Math" panose="02040503050406030204" pitchFamily="18" charset="0"/>
                      </a:rPr>
                      <m:t>𝑛</m:t>
                    </m:r>
                  </m:oMath>
                </a14:m>
                <a:r>
                  <a:rPr lang="en-US" dirty="0">
                    <a:solidFill>
                      <a:srgbClr val="FF0000"/>
                    </a:solidFill>
                  </a:rPr>
                  <a:t> to goal = estimate of the total cost </a:t>
                </a:r>
                <a:br>
                  <a:rPr lang="en-US" dirty="0">
                    <a:solidFill>
                      <a:srgbClr val="FF0000"/>
                    </a:solidFill>
                  </a:rPr>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much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endParaRPr lang="en-US" sz="2000" dirty="0"/>
              </a:p>
              <a:p>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b="-2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the poor space complexity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510077717"/>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4135324857"/>
              </p:ext>
            </p:extLst>
          </p:nvPr>
        </p:nvGraphicFramePr>
        <p:xfrm>
          <a:off x="152400" y="1035765"/>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1873964"/>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723832"/>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324032"/>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797764"/>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199433"/>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712164"/>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4741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1873964"/>
                <a:ext cx="813171" cy="369332"/>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712164"/>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712164"/>
                <a:ext cx="3505200" cy="369332"/>
              </a:xfrm>
              <a:prstGeom prst="rect">
                <a:avLst/>
              </a:prstGeom>
              <a:blipFill>
                <a:blip r:embed="rId4"/>
                <a:stretch>
                  <a:fillRect l="-522"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485832"/>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485832"/>
                <a:ext cx="848309"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324032"/>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324032"/>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1873964"/>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1873964"/>
                <a:ext cx="813171" cy="369332"/>
              </a:xfrm>
              <a:prstGeom prst="rect">
                <a:avLst/>
              </a:prstGeom>
              <a:blipFill>
                <a:blip r:embed="rId7"/>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485832"/>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485832"/>
                <a:ext cx="1372492" cy="369397"/>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312364"/>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312364"/>
                <a:ext cx="856452" cy="369332"/>
              </a:xfrm>
              <a:prstGeom prst="rect">
                <a:avLst/>
              </a:prstGeom>
              <a:blipFill>
                <a:blip r:embed="rId9"/>
                <a:stretch>
                  <a:fillRect b="-13115"/>
                </a:stretch>
              </a:blipFill>
            </p:spPr>
            <p:txBody>
              <a:bodyPr/>
              <a:lstStyle/>
              <a:p>
                <a:r>
                  <a:rPr lang="en-US">
                    <a:noFill/>
                  </a:rPr>
                  <a:t> </a:t>
                </a:r>
              </a:p>
            </p:txBody>
          </p:sp>
        </mc:Fallback>
      </mc:AlternateContent>
      <p:sp>
        <p:nvSpPr>
          <p:cNvPr id="26" name="TextBox 25"/>
          <p:cNvSpPr txBox="1"/>
          <p:nvPr/>
        </p:nvSpPr>
        <p:spPr>
          <a:xfrm>
            <a:off x="4400821" y="5150564"/>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4998164"/>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4998164"/>
                <a:ext cx="1933030" cy="369332"/>
              </a:xfrm>
              <a:prstGeom prst="rect">
                <a:avLst/>
              </a:prstGeom>
              <a:blipFill>
                <a:blip r:embed="rId10"/>
                <a:stretch>
                  <a:fillRect l="-2524" t="-10000" r="-315" b="-26667"/>
                </a:stretch>
              </a:blipFill>
            </p:spPr>
            <p:txBody>
              <a:bodyPr/>
              <a:lstStyle/>
              <a:p>
                <a:r>
                  <a:rPr lang="en-US">
                    <a:noFill/>
                  </a:rPr>
                  <a:t> </a:t>
                </a:r>
              </a:p>
            </p:txBody>
          </p:sp>
        </mc:Fallback>
      </mc:AlternateContent>
      <p:sp>
        <p:nvSpPr>
          <p:cNvPr id="28" name="TextBox 27"/>
          <p:cNvSpPr txBox="1"/>
          <p:nvPr/>
        </p:nvSpPr>
        <p:spPr>
          <a:xfrm>
            <a:off x="2590800" y="5988764"/>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5988764"/>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314632"/>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314632"/>
                <a:ext cx="1788118" cy="369332"/>
              </a:xfrm>
              <a:prstGeom prst="rect">
                <a:avLst/>
              </a:prstGeom>
              <a:blipFill>
                <a:blip r:embed="rId11"/>
                <a:stretch>
                  <a:fillRect l="-2381" t="-10000" r="-34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806203"/>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806203"/>
                <a:ext cx="3746190" cy="646331"/>
              </a:xfrm>
              <a:prstGeom prst="rect">
                <a:avLst/>
              </a:prstGeom>
              <a:blipFill>
                <a:blip r:embed="rId12"/>
                <a:stretch>
                  <a:fillRect t="-4717" b="-7547"/>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462259"/>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085846"/>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4998164"/>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1"/>
            <a:ext cx="7886700" cy="949186"/>
          </a:xfrm>
        </p:spPr>
        <p:txBody>
          <a:bodyPr>
            <a:normAutofit fontScale="850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used model is the plan + a step counter so the agent function can follow the plan.</a:t>
            </a:r>
          </a:p>
        </p:txBody>
      </p:sp>
      <p:grpSp>
        <p:nvGrpSpPr>
          <p:cNvPr id="8" name="Group 7">
            <a:extLst>
              <a:ext uri="{FF2B5EF4-FFF2-40B4-BE49-F238E27FC236}">
                <a16:creationId xmlns:a16="http://schemas.microsoft.com/office/drawing/2014/main" id="{D2DAC08E-DA66-5C39-4A92-2375B4445B08}"/>
              </a:ext>
            </a:extLst>
          </p:cNvPr>
          <p:cNvGrpSpPr/>
          <p:nvPr/>
        </p:nvGrpSpPr>
        <p:grpSpPr>
          <a:xfrm>
            <a:off x="3048000" y="3233375"/>
            <a:ext cx="5152608" cy="2155983"/>
            <a:chOff x="1143000" y="3279775"/>
            <a:chExt cx="5152608"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143000" y="3279775"/>
              <a:ext cx="5152608" cy="2155983"/>
              <a:chOff x="1039085" y="3352800"/>
              <a:chExt cx="5152608"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523220"/>
              </a:xfrm>
              <a:prstGeom prst="rect">
                <a:avLst/>
              </a:prstGeom>
              <a:noFill/>
            </p:spPr>
            <p:txBody>
              <a:bodyPr wrap="square" rtlCol="0">
                <a:spAutoFit/>
              </a:bodyPr>
              <a:lstStyle/>
              <a:p>
                <a:pPr algn="ctr"/>
                <a:r>
                  <a:rPr lang="en-US" sz="1400" dirty="0"/>
                  <a:t>Agent’s State</a:t>
                </a:r>
              </a:p>
              <a:p>
                <a:pPr algn="ctr"/>
                <a:r>
                  <a:rPr lang="en-US" sz="1400"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617764" y="6026478"/>
            <a:ext cx="7886700" cy="589974"/>
          </a:xfrm>
          <a:prstGeom prst="rect">
            <a:avLst/>
          </a:prstGeom>
        </p:spPr>
        <p:txBody>
          <a:bodyPr vert="horz" lIns="91440" tIns="45720" rIns="91440" bIns="45720" rtlCol="0">
            <a:normAutofit fontScale="77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Note</a:t>
            </a:r>
            <a:r>
              <a:rPr lang="en-US" dirty="0"/>
              <a:t>: The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7" name="TextBox 36">
            <a:extLst>
              <a:ext uri="{FF2B5EF4-FFF2-40B4-BE49-F238E27FC236}">
                <a16:creationId xmlns:a16="http://schemas.microsoft.com/office/drawing/2014/main" id="{9678B282-B10F-72AF-B852-FC232480871E}"/>
              </a:ext>
            </a:extLst>
          </p:cNvPr>
          <p:cNvSpPr txBox="1"/>
          <p:nvPr/>
        </p:nvSpPr>
        <p:spPr>
          <a:xfrm>
            <a:off x="3864213" y="2730149"/>
            <a:ext cx="4005095" cy="369332"/>
          </a:xfrm>
          <a:prstGeom prst="rect">
            <a:avLst/>
          </a:prstGeom>
          <a:noFill/>
        </p:spPr>
        <p:txBody>
          <a:bodyPr wrap="square">
            <a:spAutoFit/>
          </a:bodyPr>
          <a:lstStyle/>
          <a:p>
            <a:r>
              <a:rPr lang="en-US" b="1" dirty="0"/>
              <a:t>Execution function </a:t>
            </a:r>
            <a:r>
              <a:rPr lang="en-US" dirty="0"/>
              <a:t>at step 2 in the plan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204040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p:txBody>
          <a:bodyPr>
            <a:normAutofit/>
          </a:bodyPr>
          <a:lstStyle/>
          <a:p>
            <a:r>
              <a:rPr lang="en-US" sz="2800" dirty="0"/>
              <a:t>Complete Planning Agent for a Maze-Solving Agent</a:t>
            </a:r>
          </a:p>
        </p:txBody>
      </p:sp>
      <p:sp>
        <p:nvSpPr>
          <p:cNvPr id="4" name="Rectangle 3">
            <a:extLst>
              <a:ext uri="{FF2B5EF4-FFF2-40B4-BE49-F238E27FC236}">
                <a16:creationId xmlns:a16="http://schemas.microsoft.com/office/drawing/2014/main" id="{47EE04EB-FDAD-F984-D610-9EC783632DAA}"/>
              </a:ext>
            </a:extLst>
          </p:cNvPr>
          <p:cNvSpPr/>
          <p:nvPr/>
        </p:nvSpPr>
        <p:spPr>
          <a:xfrm>
            <a:off x="1009650" y="2260852"/>
            <a:ext cx="439402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524307" y="4794005"/>
            <a:ext cx="795466" cy="29252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Counter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stCxn id="54" idx="3"/>
            <a:endCxn id="29" idx="1"/>
          </p:cNvCxnSpPr>
          <p:nvPr/>
        </p:nvCxnSpPr>
        <p:spPr>
          <a:xfrm flipV="1">
            <a:off x="3319773" y="3886948"/>
            <a:ext cx="672006" cy="1053319"/>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1092685" y="2375674"/>
            <a:ext cx="1295400" cy="2616101"/>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276999"/>
          </a:xfrm>
          <a:prstGeom prst="rect">
            <a:avLst/>
          </a:prstGeom>
          <a:noFill/>
        </p:spPr>
        <p:txBody>
          <a:bodyPr wrap="none" rtlCol="0">
            <a:spAutoFit/>
          </a:bodyPr>
          <a:lstStyle/>
          <a:p>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spTree>
    <p:extLst>
      <p:ext uri="{BB962C8B-B14F-4D97-AF65-F5344CB8AC3E}">
        <p14:creationId xmlns:p14="http://schemas.microsoft.com/office/powerpoint/2010/main" val="39282930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1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description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22491</TotalTime>
  <Words>6841</Words>
  <Application>Microsoft Office PowerPoint</Application>
  <PresentationFormat>On-screen Show (4:3)</PresentationFormat>
  <Paragraphs>1053</Paragraphs>
  <Slides>93</Slides>
  <Notes>65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Cambria Math</vt:lpstr>
      <vt:lpstr>source sans pro</vt:lpstr>
      <vt:lpstr>Times New Roman</vt:lpstr>
      <vt:lpstr>Wingdings</vt:lpstr>
      <vt:lpstr>Office Theme</vt:lpstr>
      <vt:lpstr>CS 5/7320  Artificial Intelligence  Solving problems by searching AIMA Chapter 3</vt:lpstr>
      <vt:lpstr>Contents</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Contents</vt:lpstr>
      <vt:lpstr>Solving Search Problems</vt:lpstr>
      <vt:lpstr>Issue: Transition Model is Not a Tree! It can have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Search Strategies: Time and Space Complexity</vt:lpstr>
      <vt:lpstr>Estimating the State Space for Search</vt:lpstr>
      <vt:lpstr>State Space</vt:lpstr>
      <vt:lpstr>Permutations</vt:lpstr>
      <vt:lpstr>Combinations</vt:lpstr>
      <vt:lpstr>Example: What is the State Space Size?</vt:lpstr>
      <vt:lpstr>Examples: What is the State Space Size?</vt:lpstr>
      <vt:lpstr>Examples: What is the State Space Size?</vt:lpstr>
      <vt:lpstr>Estimating the State Space Size Indirectly</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BFS</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Planning vs. Execution Phase</vt:lpstr>
      <vt:lpstr>Complete Planning Agent for a Maze-Solving Agent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178</cp:revision>
  <dcterms:created xsi:type="dcterms:W3CDTF">2020-09-15T14:04:03Z</dcterms:created>
  <dcterms:modified xsi:type="dcterms:W3CDTF">2025-02-10T15:55:19Z</dcterms:modified>
</cp:coreProperties>
</file>